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3" r:id="rId3"/>
    <p:sldId id="272" r:id="rId4"/>
    <p:sldId id="264" r:id="rId5"/>
    <p:sldId id="274" r:id="rId6"/>
    <p:sldId id="286" r:id="rId7"/>
    <p:sldId id="275" r:id="rId8"/>
    <p:sldId id="276" r:id="rId9"/>
    <p:sldId id="281" r:id="rId10"/>
    <p:sldId id="277" r:id="rId11"/>
    <p:sldId id="278" r:id="rId12"/>
    <p:sldId id="284" r:id="rId13"/>
    <p:sldId id="282" r:id="rId14"/>
    <p:sldId id="283" r:id="rId15"/>
    <p:sldId id="285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95A0"/>
    <a:srgbClr val="BBE0E3"/>
    <a:srgbClr val="9ED3D7"/>
    <a:srgbClr val="1E1E1E"/>
    <a:srgbClr val="F7C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2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62" y="102"/>
      </p:cViewPr>
      <p:guideLst>
        <p:guide orient="horz" pos="4008"/>
        <p:guide pos="3840"/>
        <p:guide orient="horz" pos="576"/>
        <p:guide orient="horz" pos="2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C0F-6C1A-4846-A78B-2019EC7A5A0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0A86D-5024-4350-A9C6-9389693B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68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67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3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0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87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49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93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2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4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77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91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18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1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40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58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224B-FA27-4BCB-A26A-ADE45C59C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BA7C3-DC9D-406C-B076-C0EF547FD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5F6D-871C-4205-8D1F-4A75D2E3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F35F7-EF06-45F2-B57F-6F048A3C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B1CA4-B90D-4E32-901D-48FA8E2D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E9B3-7C95-489C-8A32-22132209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8C582-CFBA-44E8-9DEF-3BDBC6D30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B17DE-6261-4E66-A4A9-D0E7D9D9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C2ACC-BCE2-4B89-8021-528A0E04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424C-3425-45D1-A35B-4196E56F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84659-4BF3-4C22-A102-68D55873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7050F-96F2-4453-A76B-BDA3FE830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29D8-7726-4466-ABEB-1288F7FE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1D5F-5CAC-4BC5-B5B2-E67EE06C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9DB4-AB6D-490B-97D2-DCC7881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2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1EE9-276F-4ECC-914F-3840024B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4F50-AF49-4C03-830B-419E956A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5F91-1B6D-440D-B9E1-29FB3BD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2A01E-DFDC-45CD-8C59-1ACC09CF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75F8-5AC9-4483-BDAA-960FCE9D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3CE1-F66E-4EFB-A061-3D89731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AA2FD-0BB0-48E3-961D-415CA7A1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3049-6C69-4CEC-82C8-8B99C166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A7B9-7A8C-4781-8527-07CB306F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E066-AC32-4EBF-8C62-9F9C88D1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6EC4-6F49-4C22-9574-222E2B6D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788F-73D7-4BA8-A517-673D68DE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83F72-07E8-4522-BCD6-190E86E8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B5A81-3252-41EF-8E89-7F2F734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4087F-4B5D-4BCC-A8B7-6AD823B2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8DD92-971F-4EBE-82A7-ABE3B785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EDE5-DAA6-4AB4-ADAE-D4B0864A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DC08B-144E-41B1-B2E2-DD0D97F6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81F46-A6AB-4DE4-830D-D42782E0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72667-A2FE-4E9B-B0C0-1AB4FD8C0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A267E-14B3-415C-9BD0-93A240086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AB91A-F6A2-4D2C-803D-2B96DE11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20F70-97D6-4A4B-83E9-F2DE6EA4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A4884-361A-4BDD-A109-580661DC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5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796A-C94D-40D6-A532-B5030D21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9960D-4FE0-44C2-8E79-EA02757B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C9FF4-BA2A-4F83-91EC-84FCCC9B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A5C75-66DE-4C60-955C-C799276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05E97-12E7-4C3D-9AA5-EBFC6570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5EBE5-1AF8-4A20-85BC-AF63149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7D4C-E75D-4022-B23A-8EED484F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53C1-7859-4B7B-83ED-CBE53339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5BBE-A5F4-4139-A1E2-128DFC9C3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9AD82-97A1-4C12-A331-06D9FEEB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93360-E200-4472-A28E-20B7494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B9387-B863-4CDD-922B-D6EC8215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1533D-ACE7-4A22-9109-6B53A4D1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90AC-FB79-4573-A675-21B5F35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17C0-8AEC-4F51-9EB0-3F1F9FA2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F1576-9819-4AE5-8F60-6A3A3901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A9B03-8235-4947-B1E9-22457F9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03FB9-4F6E-42F4-9E0B-6A259DC6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571CE-F3BA-4B47-8232-C128D36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3116-EE46-49BA-AF9B-CA43FFA1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CFC0-B77B-44C8-A097-50FD5B1E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6219E-49F0-4E39-A5A1-E39D165F6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4ACBE-0631-4B94-AC44-AFCA522D6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36C1-B418-4475-AD06-D82B86987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EFB15-FA52-4367-BCB9-66BC78D94E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t="10000" r="17737" b="10444"/>
          <a:stretch/>
        </p:blipFill>
        <p:spPr>
          <a:xfrm>
            <a:off x="5905500" y="571500"/>
            <a:ext cx="4546600" cy="4546600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sp>
        <p:nvSpPr>
          <p:cNvPr id="11" name="Diamond 10">
            <a:extLst>
              <a:ext uri="{FF2B5EF4-FFF2-40B4-BE49-F238E27FC236}">
                <a16:creationId xmlns:a16="http://schemas.microsoft.com/office/drawing/2014/main" id="{F98AFC32-7F02-43CB-8485-44B6B2E13FCA}"/>
              </a:ext>
            </a:extLst>
          </p:cNvPr>
          <p:cNvSpPr/>
          <p:nvPr/>
        </p:nvSpPr>
        <p:spPr>
          <a:xfrm>
            <a:off x="6013450" y="679450"/>
            <a:ext cx="4330700" cy="4330700"/>
          </a:xfrm>
          <a:prstGeom prst="diamond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742950" y="3230502"/>
            <a:ext cx="52705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>
                <a:latin typeface="+mj-lt"/>
              </a:rPr>
              <a:t>USER </a:t>
            </a:r>
            <a:r>
              <a:rPr lang="en-US" sz="5400">
                <a:latin typeface="+mj-lt"/>
              </a:rPr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CFD82-E86B-4261-9469-377E92B8D299}"/>
              </a:ext>
            </a:extLst>
          </p:cNvPr>
          <p:cNvSpPr txBox="1"/>
          <p:nvPr/>
        </p:nvSpPr>
        <p:spPr>
          <a:xfrm>
            <a:off x="901700" y="4656830"/>
            <a:ext cx="443721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err="1">
                <a:latin typeface="Quicksand" pitchFamily="2" charset="0"/>
              </a:rPr>
              <a:t>Sinh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viên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thực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hiện</a:t>
            </a:r>
            <a:r>
              <a:rPr lang="en-US" sz="2400">
                <a:latin typeface="Quicksand" pitchFamily="2" charset="0"/>
              </a:rPr>
              <a:t>:</a:t>
            </a: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Ngọc</a:t>
            </a:r>
            <a:r>
              <a:rPr lang="en-US" sz="2400">
                <a:latin typeface="Quicksand" pitchFamily="2" charset="0"/>
              </a:rPr>
              <a:t> Kha</a:t>
            </a: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S</a:t>
            </a:r>
            <a:r>
              <a:rPr lang="vi-VN" sz="2400">
                <a:latin typeface="Quicksand" pitchFamily="2" charset="0"/>
              </a:rPr>
              <a:t>ơ</a:t>
            </a:r>
            <a:r>
              <a:rPr lang="en-US" sz="2400">
                <a:latin typeface="Quicksand" pitchFamily="2" charset="0"/>
              </a:rPr>
              <a:t>n </a:t>
            </a:r>
            <a:r>
              <a:rPr lang="en-US" sz="2400" err="1">
                <a:latin typeface="Quicksand" pitchFamily="2" charset="0"/>
              </a:rPr>
              <a:t>Hải</a:t>
            </a:r>
            <a:endParaRPr lang="en-US" sz="2400">
              <a:latin typeface="Quicksand" pitchFamily="2" charset="0"/>
            </a:endParaRP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Thị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Hoàng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Oanh</a:t>
            </a:r>
            <a:endParaRPr lang="en-US" sz="2400">
              <a:latin typeface="Quicksand" pitchFamily="2" charset="0"/>
            </a:endParaRPr>
          </a:p>
        </p:txBody>
      </p:sp>
      <p:sp>
        <p:nvSpPr>
          <p:cNvPr id="20" name="Freeform 3886">
            <a:extLst>
              <a:ext uri="{FF2B5EF4-FFF2-40B4-BE49-F238E27FC236}">
                <a16:creationId xmlns:a16="http://schemas.microsoft.com/office/drawing/2014/main" id="{406669C8-019B-46E5-82CC-1541BDB827B3}"/>
              </a:ext>
            </a:extLst>
          </p:cNvPr>
          <p:cNvSpPr>
            <a:spLocks noEditPoints="1"/>
          </p:cNvSpPr>
          <p:nvPr/>
        </p:nvSpPr>
        <p:spPr bwMode="auto">
          <a:xfrm>
            <a:off x="7785101" y="2453276"/>
            <a:ext cx="787400" cy="783048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A3BE2-FAAA-4B8F-AB11-0518FB6F3B0F}"/>
              </a:ext>
            </a:extLst>
          </p:cNvPr>
          <p:cNvSpPr txBox="1"/>
          <p:nvPr/>
        </p:nvSpPr>
        <p:spPr>
          <a:xfrm>
            <a:off x="6382741" y="5037216"/>
            <a:ext cx="4765431" cy="105560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Giảng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viên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h</a:t>
            </a:r>
            <a:r>
              <a:rPr lang="vi-VN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ư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ớng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dẫn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 algn="ctr"/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Thầy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Lê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Huỳnh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Ph</a:t>
            </a:r>
            <a:r>
              <a:rPr lang="vi-VN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ư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ớc</a:t>
            </a:r>
            <a:endParaRPr lang="es-ES_tradnl" sz="2800">
              <a:latin typeface="Quicksand" pitchFamily="2" charset="0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93FBC6-5435-4B6D-A4A7-3C6AF22BF931}"/>
              </a:ext>
            </a:extLst>
          </p:cNvPr>
          <p:cNvSpPr txBox="1"/>
          <p:nvPr/>
        </p:nvSpPr>
        <p:spPr>
          <a:xfrm>
            <a:off x="228878" y="402810"/>
            <a:ext cx="652426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Báo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cáo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giữa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kì</a:t>
            </a:r>
            <a:endParaRPr lang="en-US" sz="4000">
              <a:solidFill>
                <a:schemeClr val="tx2"/>
              </a:solidFill>
              <a:latin typeface="Quicksand" pitchFamily="2" charset="0"/>
              <a:ea typeface="Baskerville" panose="02020502070401020303" pitchFamily="18" charset="0"/>
              <a:cs typeface="Abhaya Libre" panose="02000603000000000000" pitchFamily="2" charset="77"/>
            </a:endParaRPr>
          </a:p>
          <a:p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Môn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: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Lập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trình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môi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tr</a:t>
            </a:r>
            <a:r>
              <a:rPr lang="vi-VN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ư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ờng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trực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quan</a:t>
            </a:r>
            <a:endParaRPr lang="en-US" sz="4000">
              <a:solidFill>
                <a:schemeClr val="tx2"/>
              </a:solidFill>
              <a:latin typeface="Quicksand" pitchFamily="2" charset="0"/>
              <a:ea typeface="Baskerville" panose="02020502070401020303" pitchFamily="18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7733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latin typeface="+mj-lt"/>
              </a:rPr>
              <a:t>THÊM</a:t>
            </a:r>
            <a:r>
              <a:rPr lang="en-US" sz="3600">
                <a:latin typeface="+mj-lt"/>
              </a:rPr>
              <a:t> USER CONTROL</a:t>
            </a:r>
            <a:endParaRPr lang="en-US" sz="3600" b="1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5C280-1A51-454A-8524-2608DD6A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05" y="1861994"/>
            <a:ext cx="6660946" cy="39616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63C89E-3315-46F3-AC51-5D8569EC3A83}"/>
              </a:ext>
            </a:extLst>
          </p:cNvPr>
          <p:cNvSpPr/>
          <p:nvPr/>
        </p:nvSpPr>
        <p:spPr>
          <a:xfrm>
            <a:off x="581549" y="1861994"/>
            <a:ext cx="34628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- Khởi tạo 1 project mới</a:t>
            </a:r>
            <a:endParaRPr lang="en-US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58BECA-B662-4FE8-AC4A-B26257CF490B}"/>
              </a:ext>
            </a:extLst>
          </p:cNvPr>
          <p:cNvSpPr/>
          <p:nvPr/>
        </p:nvSpPr>
        <p:spPr>
          <a:xfrm>
            <a:off x="581549" y="2415462"/>
            <a:ext cx="39809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- Chọn Add -&gt; User Control để tạo 1 user control mới</a:t>
            </a:r>
            <a:endParaRPr lang="en-US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4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+mj-lt"/>
              </a:rPr>
              <a:t>THIẾT KẾ</a:t>
            </a:r>
            <a:r>
              <a:rPr lang="en-US" sz="3600">
                <a:solidFill>
                  <a:schemeClr val="bg1"/>
                </a:solidFill>
                <a:latin typeface="+mj-lt"/>
              </a:rPr>
              <a:t> USER CONTROL</a:t>
            </a:r>
            <a:endParaRPr lang="en-US" sz="3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1716DE-E2AD-4929-AFBD-26F4B66C4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917" y="2204278"/>
            <a:ext cx="2492166" cy="2449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2EDEE-B1C4-4167-803A-CF2FD34E8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193" y="2204278"/>
            <a:ext cx="6689082" cy="24600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BCB044-AB95-448E-A65D-5F392CAEB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679" y="2670008"/>
            <a:ext cx="6382641" cy="333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52DE58-0F9C-4682-A968-4E9625DEA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4206" y="3072722"/>
            <a:ext cx="6373114" cy="323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A0788A-7DAF-42A8-87ED-4E3534CDD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236" y="3485557"/>
            <a:ext cx="6367084" cy="362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542DB6-2DEB-4A54-BAA3-53C5E63FB2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4206" y="3897348"/>
            <a:ext cx="6382641" cy="3238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EE0423-0527-4799-B03D-C74183B6F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5288" y="2381750"/>
            <a:ext cx="1800476" cy="6382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A2AE3E-E51C-4B59-AE2A-7FB93A6B37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6235" y="3119394"/>
            <a:ext cx="1819529" cy="6192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56DF46-E0BC-4245-9A4F-A84CBAC881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7829" y="3835676"/>
            <a:ext cx="1771897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9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+mj-lt"/>
              </a:rPr>
              <a:t>NHÚNG </a:t>
            </a:r>
            <a:r>
              <a:rPr lang="en-US" sz="3600">
                <a:solidFill>
                  <a:schemeClr val="bg1"/>
                </a:solidFill>
                <a:latin typeface="+mj-lt"/>
              </a:rPr>
              <a:t>USER CONTROL VÀO FORM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12</a:t>
            </a:fld>
            <a:endParaRPr lang="en-US"/>
          </a:p>
        </p:txBody>
      </p:sp>
      <p:pic>
        <p:nvPicPr>
          <p:cNvPr id="8" name="keotha">
            <a:hlinkClick r:id="" action="ppaction://media"/>
            <a:extLst>
              <a:ext uri="{FF2B5EF4-FFF2-40B4-BE49-F238E27FC236}">
                <a16:creationId xmlns:a16="http://schemas.microsoft.com/office/drawing/2014/main" id="{63392E05-E82B-4314-8F79-AFFFB1E880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2163" y="1184275"/>
            <a:ext cx="8965150" cy="485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5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4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+mj-lt"/>
              </a:rPr>
              <a:t>PUBLISING </a:t>
            </a:r>
            <a:r>
              <a:rPr lang="en-US" sz="3600">
                <a:solidFill>
                  <a:schemeClr val="bg1"/>
                </a:solidFill>
                <a:latin typeface="+mj-lt"/>
              </a:rPr>
              <a:t>EVENTS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3FECF4-69F5-4F82-85B2-34A75ECF1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42" y="1431485"/>
            <a:ext cx="9440592" cy="428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12A850-D971-4301-BC9D-6C85ADE31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704" y="2068911"/>
            <a:ext cx="6192114" cy="10478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241E04-9DC0-4B41-80B8-57715234C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704" y="3459236"/>
            <a:ext cx="7649643" cy="2333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C7EC90-A234-4157-BC78-A035DBE82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442" y="3498999"/>
            <a:ext cx="7535327" cy="23244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0B0AF4-A6CB-4629-A200-E38DFD5AF6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019" y="3498999"/>
            <a:ext cx="7783011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5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+mj-lt"/>
              </a:rPr>
              <a:t>SUBSCRIBING </a:t>
            </a:r>
            <a:r>
              <a:rPr lang="en-US" sz="3600">
                <a:solidFill>
                  <a:schemeClr val="bg1"/>
                </a:solidFill>
                <a:latin typeface="+mj-lt"/>
              </a:rPr>
              <a:t>EVENTS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B44C12-B66F-4D7E-ACF0-315A83094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112" y="947023"/>
            <a:ext cx="5695950" cy="20535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846554-A729-4D1E-9693-7099255F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112" y="3046385"/>
            <a:ext cx="5957271" cy="10906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5A3356-3B7B-45D4-BCDE-38D097C50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112" y="4235369"/>
            <a:ext cx="5611008" cy="1038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DDE5D9-B839-4001-B91E-163A7DBEB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5112" y="5414805"/>
            <a:ext cx="6401693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0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15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Tiến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173642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user control với applications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73510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solidFill>
            <a:srgbClr val="EF95A0"/>
          </a:solidFill>
          <a:ln>
            <a:solidFill>
              <a:srgbClr val="EF95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BBE0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3054350" y="5534253"/>
            <a:ext cx="60833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>
                <a:latin typeface="+mj-lt"/>
              </a:rPr>
              <a:t>THANK </a:t>
            </a:r>
            <a:r>
              <a:rPr lang="en-US" sz="5400">
                <a:latin typeface="+mj-lt"/>
              </a:rPr>
              <a:t>YOU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215327-783E-4B3D-BB37-FF695F64210D}"/>
              </a:ext>
            </a:extLst>
          </p:cNvPr>
          <p:cNvGrpSpPr/>
          <p:nvPr/>
        </p:nvGrpSpPr>
        <p:grpSpPr>
          <a:xfrm>
            <a:off x="3309261" y="58061"/>
            <a:ext cx="5573478" cy="5573478"/>
            <a:chOff x="5905500" y="571500"/>
            <a:chExt cx="4546600" cy="4546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DEFB15-FA52-4367-BCB9-66BC78D94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0" t="10000" r="17737" b="10444"/>
            <a:stretch/>
          </p:blipFill>
          <p:spPr>
            <a:xfrm>
              <a:off x="5905500" y="571500"/>
              <a:ext cx="4546600" cy="4546600"/>
            </a:xfrm>
            <a:custGeom>
              <a:avLst/>
              <a:gdLst>
                <a:gd name="connsiteX0" fmla="*/ 2273300 w 4546600"/>
                <a:gd name="connsiteY0" fmla="*/ 0 h 4546600"/>
                <a:gd name="connsiteX1" fmla="*/ 4546600 w 4546600"/>
                <a:gd name="connsiteY1" fmla="*/ 2273300 h 4546600"/>
                <a:gd name="connsiteX2" fmla="*/ 2273300 w 4546600"/>
                <a:gd name="connsiteY2" fmla="*/ 4546600 h 4546600"/>
                <a:gd name="connsiteX3" fmla="*/ 0 w 4546600"/>
                <a:gd name="connsiteY3" fmla="*/ 2273300 h 454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6600" h="4546600">
                  <a:moveTo>
                    <a:pt x="2273300" y="0"/>
                  </a:moveTo>
                  <a:lnTo>
                    <a:pt x="4546600" y="2273300"/>
                  </a:lnTo>
                  <a:lnTo>
                    <a:pt x="2273300" y="4546600"/>
                  </a:lnTo>
                  <a:lnTo>
                    <a:pt x="0" y="2273300"/>
                  </a:lnTo>
                  <a:close/>
                </a:path>
              </a:pathLst>
            </a:custGeom>
          </p:spPr>
        </p:pic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F98AFC32-7F02-43CB-8485-44B6B2E13FCA}"/>
                </a:ext>
              </a:extLst>
            </p:cNvPr>
            <p:cNvSpPr/>
            <p:nvPr/>
          </p:nvSpPr>
          <p:spPr>
            <a:xfrm>
              <a:off x="6013450" y="679450"/>
              <a:ext cx="4330700" cy="433070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30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Tiến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182749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user control với applications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4436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GIỚI THIỆU </a:t>
            </a:r>
            <a:r>
              <a:rPr lang="en-US" sz="3600" b="1">
                <a:latin typeface="+mj-lt"/>
              </a:rPr>
              <a:t>USER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3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00571E-411D-4C15-B2ED-14DFD645F7A4}"/>
              </a:ext>
            </a:extLst>
          </p:cNvPr>
          <p:cNvGrpSpPr/>
          <p:nvPr/>
        </p:nvGrpSpPr>
        <p:grpSpPr>
          <a:xfrm>
            <a:off x="907771" y="1750151"/>
            <a:ext cx="5001650" cy="1846659"/>
            <a:chOff x="2562895" y="1897663"/>
            <a:chExt cx="5001650" cy="1846659"/>
          </a:xfrm>
        </p:grpSpPr>
        <p:sp>
          <p:nvSpPr>
            <p:cNvPr id="41" name="Freeform 4460">
              <a:extLst>
                <a:ext uri="{FF2B5EF4-FFF2-40B4-BE49-F238E27FC236}">
                  <a16:creationId xmlns:a16="http://schemas.microsoft.com/office/drawing/2014/main" id="{70C96CB5-C54F-488C-B924-7C1EFA0EF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F91E82-2914-42E0-9AB0-E0467A788939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vi-VN" sz="2400" b="1">
                  <a:latin typeface="Quicksand" pitchFamily="2" charset="0"/>
                </a:rPr>
                <a:t>User</a:t>
              </a:r>
              <a:r>
                <a:rPr lang="en-US" sz="2400" b="1">
                  <a:latin typeface="Quicksand" pitchFamily="2" charset="0"/>
                </a:rPr>
                <a:t> c</a:t>
              </a:r>
              <a:r>
                <a:rPr lang="vi-VN" sz="2400" b="1">
                  <a:latin typeface="Quicksand" pitchFamily="2" charset="0"/>
                </a:rPr>
                <a:t>ontrol</a:t>
              </a:r>
              <a:r>
                <a:rPr lang="en-US" sz="2400" b="1">
                  <a:latin typeface="Quicksand" pitchFamily="2" charset="0"/>
                </a:rPr>
                <a:t>:</a:t>
              </a:r>
              <a:r>
                <a:rPr lang="vi-VN" sz="2400">
                  <a:latin typeface="Quicksand" pitchFamily="2" charset="0"/>
                </a:rPr>
                <a:t> là một container chứa tất các cả các control khác</a:t>
              </a:r>
              <a:r>
                <a:rPr lang="en-US" sz="2400">
                  <a:latin typeface="Quicksand" pitchFamily="2" charset="0"/>
                </a:rPr>
                <a:t>, thông th</a:t>
              </a:r>
              <a:r>
                <a:rPr lang="vi-VN" sz="2400">
                  <a:latin typeface="Quicksand" pitchFamily="2" charset="0"/>
                </a:rPr>
                <a:t>ư</a:t>
              </a:r>
              <a:r>
                <a:rPr lang="en-US" sz="2400">
                  <a:latin typeface="Quicksand" pitchFamily="2" charset="0"/>
                </a:rPr>
                <a:t>ờng ng</a:t>
              </a:r>
              <a:r>
                <a:rPr lang="vi-VN" sz="2400">
                  <a:latin typeface="Quicksand" pitchFamily="2" charset="0"/>
                </a:rPr>
                <a:t>ư</a:t>
              </a:r>
              <a:r>
                <a:rPr lang="en-US" sz="2400">
                  <a:latin typeface="Quicksand" pitchFamily="2" charset="0"/>
                </a:rPr>
                <a:t>ời dùng sẽ kết hợp nhiều h</a:t>
              </a:r>
              <a:r>
                <a:rPr lang="vi-VN" sz="2400">
                  <a:latin typeface="Quicksand" pitchFamily="2" charset="0"/>
                </a:rPr>
                <a:t>ơ</a:t>
              </a:r>
              <a:r>
                <a:rPr lang="en-US" sz="2400">
                  <a:latin typeface="Quicksand" pitchFamily="2" charset="0"/>
                </a:rPr>
                <a:t>n một control có sẵn.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32A573-F82E-49A8-ACD9-B77AA22C05E3}"/>
              </a:ext>
            </a:extLst>
          </p:cNvPr>
          <p:cNvGrpSpPr/>
          <p:nvPr/>
        </p:nvGrpSpPr>
        <p:grpSpPr>
          <a:xfrm>
            <a:off x="894076" y="3750129"/>
            <a:ext cx="5001650" cy="1107996"/>
            <a:chOff x="2562895" y="1897663"/>
            <a:chExt cx="5001650" cy="1107996"/>
          </a:xfrm>
        </p:grpSpPr>
        <p:sp>
          <p:nvSpPr>
            <p:cNvPr id="44" name="Freeform 4460">
              <a:extLst>
                <a:ext uri="{FF2B5EF4-FFF2-40B4-BE49-F238E27FC236}">
                  <a16:creationId xmlns:a16="http://schemas.microsoft.com/office/drawing/2014/main" id="{806A6737-918E-4688-8151-AD1F97A5B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BC2701-F951-40F2-94C5-EED0206FF3B9}"/>
                </a:ext>
              </a:extLst>
            </p:cNvPr>
            <p:cNvSpPr txBox="1"/>
            <p:nvPr/>
          </p:nvSpPr>
          <p:spPr>
            <a:xfrm>
              <a:off x="3129915" y="1897663"/>
              <a:ext cx="443463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>
                  <a:latin typeface="Quicksand" pitchFamily="2" charset="0"/>
                </a:rPr>
                <a:t>Tính tái sử dụng</a:t>
              </a:r>
              <a:r>
                <a:rPr lang="en-US" sz="2400">
                  <a:latin typeface="Quicksand" pitchFamily="2" charset="0"/>
                </a:rPr>
                <a:t>: các control này chúng ta có thể sử dụng lại cho các form khác nhau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02C199-3FEF-4217-B531-3BA555340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26" y="1428756"/>
            <a:ext cx="5131488" cy="17842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8CE546-9E68-4DDF-991B-28FF955B9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973" y="2762748"/>
            <a:ext cx="4758827" cy="147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273B4E-BD8C-45E1-8284-A89081305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266" y="4152368"/>
            <a:ext cx="1185192" cy="494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76CC57-8599-4F9E-90C7-E4C95DD9C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760" y="4176816"/>
            <a:ext cx="1198216" cy="4428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B0BAA9-E7F9-49D3-8E5A-724848AB0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5367" y="4168379"/>
            <a:ext cx="1198216" cy="4818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A8DA41-A825-44B4-90DD-72ECDF8C01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2420" y="4168576"/>
            <a:ext cx="1224264" cy="462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B53142-36C5-4247-B783-5339666A25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9421" y="1653527"/>
            <a:ext cx="6129930" cy="231088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D57F105-B7B4-47B7-9D35-9C04C7196ACB}"/>
              </a:ext>
            </a:extLst>
          </p:cNvPr>
          <p:cNvGrpSpPr/>
          <p:nvPr/>
        </p:nvGrpSpPr>
        <p:grpSpPr>
          <a:xfrm>
            <a:off x="907771" y="5082367"/>
            <a:ext cx="5001649" cy="1122873"/>
            <a:chOff x="2562895" y="1967272"/>
            <a:chExt cx="5001649" cy="1122873"/>
          </a:xfrm>
        </p:grpSpPr>
        <p:sp>
          <p:nvSpPr>
            <p:cNvPr id="36" name="Freeform 4460">
              <a:extLst>
                <a:ext uri="{FF2B5EF4-FFF2-40B4-BE49-F238E27FC236}">
                  <a16:creationId xmlns:a16="http://schemas.microsoft.com/office/drawing/2014/main" id="{F007DC9D-A428-4A87-80AC-36CBDFCC98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999F2E-0F8B-42D2-A801-93A8FE1AC69D}"/>
                </a:ext>
              </a:extLst>
            </p:cNvPr>
            <p:cNvSpPr txBox="1"/>
            <p:nvPr/>
          </p:nvSpPr>
          <p:spPr>
            <a:xfrm>
              <a:off x="3129914" y="1982149"/>
              <a:ext cx="443463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>
                  <a:latin typeface="Quicksand" pitchFamily="2" charset="0"/>
                </a:rPr>
                <a:t>Dễ dàng cho công việc quản lý source code:</a:t>
              </a:r>
              <a:r>
                <a:rPr lang="en-US" sz="2400">
                  <a:latin typeface="Quicksand" pitchFamily="2" charset="0"/>
                </a:rPr>
                <a:t> tìm lỗi và giải quyết lỗi trong thời gian ngắn.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26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rapezoid 102">
            <a:extLst>
              <a:ext uri="{FF2B5EF4-FFF2-40B4-BE49-F238E27FC236}">
                <a16:creationId xmlns:a16="http://schemas.microsoft.com/office/drawing/2014/main" id="{F9EFE84E-0561-4E2A-B949-BA10E92007BD}"/>
              </a:ext>
            </a:extLst>
          </p:cNvPr>
          <p:cNvSpPr/>
          <p:nvPr/>
        </p:nvSpPr>
        <p:spPr>
          <a:xfrm>
            <a:off x="9443828" y="3132212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apezoid 99">
            <a:extLst>
              <a:ext uri="{FF2B5EF4-FFF2-40B4-BE49-F238E27FC236}">
                <a16:creationId xmlns:a16="http://schemas.microsoft.com/office/drawing/2014/main" id="{5E6D21A1-D109-4E6E-B205-F14C3377D098}"/>
              </a:ext>
            </a:extLst>
          </p:cNvPr>
          <p:cNvSpPr/>
          <p:nvPr/>
        </p:nvSpPr>
        <p:spPr>
          <a:xfrm>
            <a:off x="5571786" y="3152187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apezoid 98">
            <a:extLst>
              <a:ext uri="{FF2B5EF4-FFF2-40B4-BE49-F238E27FC236}">
                <a16:creationId xmlns:a16="http://schemas.microsoft.com/office/drawing/2014/main" id="{3345889E-15A5-4EF8-8BEA-8813850D4809}"/>
              </a:ext>
            </a:extLst>
          </p:cNvPr>
          <p:cNvSpPr/>
          <p:nvPr/>
        </p:nvSpPr>
        <p:spPr>
          <a:xfrm>
            <a:off x="1895400" y="3152187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DỄ DÀNG </a:t>
            </a:r>
            <a:r>
              <a:rPr lang="en-US" sz="3600" b="1">
                <a:latin typeface="+mj-lt"/>
              </a:rPr>
              <a:t>PHÂN CHIA CÔNG VIỆC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4</a:t>
            </a:fld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9D36FAA0-1191-4F6B-A17D-9F78FCA9B1E2}"/>
              </a:ext>
            </a:extLst>
          </p:cNvPr>
          <p:cNvSpPr/>
          <p:nvPr/>
        </p:nvSpPr>
        <p:spPr>
          <a:xfrm flipV="1">
            <a:off x="2045354" y="3152189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2D5B7D62-DBF4-4B61-AE64-B4CB8BC9A2BF}"/>
              </a:ext>
            </a:extLst>
          </p:cNvPr>
          <p:cNvSpPr/>
          <p:nvPr/>
        </p:nvSpPr>
        <p:spPr>
          <a:xfrm flipV="1">
            <a:off x="5721739" y="3152189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E607F9C6-D3E5-4CB1-8091-EF3383B02A48}"/>
              </a:ext>
            </a:extLst>
          </p:cNvPr>
          <p:cNvSpPr/>
          <p:nvPr/>
        </p:nvSpPr>
        <p:spPr>
          <a:xfrm flipV="1">
            <a:off x="9593781" y="3132212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0F481D-83C6-41E6-80DA-94434DFB02A9}"/>
              </a:ext>
            </a:extLst>
          </p:cNvPr>
          <p:cNvSpPr/>
          <p:nvPr/>
        </p:nvSpPr>
        <p:spPr>
          <a:xfrm>
            <a:off x="2218899" y="3325734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6A50FF-BE0C-413C-9C28-25976BE45733}"/>
              </a:ext>
            </a:extLst>
          </p:cNvPr>
          <p:cNvSpPr/>
          <p:nvPr/>
        </p:nvSpPr>
        <p:spPr>
          <a:xfrm>
            <a:off x="5895284" y="3325734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D86AA4F-6A4D-4E86-897B-6F5DAF24053D}"/>
              </a:ext>
            </a:extLst>
          </p:cNvPr>
          <p:cNvSpPr/>
          <p:nvPr/>
        </p:nvSpPr>
        <p:spPr>
          <a:xfrm>
            <a:off x="9767326" y="3305757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AF9157-36D3-43AE-9E8E-29A436C19D41}"/>
              </a:ext>
            </a:extLst>
          </p:cNvPr>
          <p:cNvSpPr txBox="1"/>
          <p:nvPr/>
        </p:nvSpPr>
        <p:spPr>
          <a:xfrm>
            <a:off x="1743811" y="4528353"/>
            <a:ext cx="194319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1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Ngọc Kha)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DBCC7-19FE-4CF9-9990-E521DA6329DD}"/>
              </a:ext>
            </a:extLst>
          </p:cNvPr>
          <p:cNvSpPr txBox="1"/>
          <p:nvPr/>
        </p:nvSpPr>
        <p:spPr>
          <a:xfrm>
            <a:off x="5378789" y="4489346"/>
            <a:ext cx="194319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2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S</a:t>
            </a:r>
            <a:r>
              <a:rPr lang="vi-VN" sz="1600" b="1">
                <a:latin typeface="Quicksand" pitchFamily="2" charset="0"/>
              </a:rPr>
              <a:t>ơ</a:t>
            </a:r>
            <a:r>
              <a:rPr lang="en-US" sz="1600" b="1">
                <a:latin typeface="Quicksand" pitchFamily="2" charset="0"/>
              </a:rPr>
              <a:t>n Hải)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54C8A5-0968-4FC7-BEDF-6272C07FAA63}"/>
              </a:ext>
            </a:extLst>
          </p:cNvPr>
          <p:cNvSpPr txBox="1"/>
          <p:nvPr/>
        </p:nvSpPr>
        <p:spPr>
          <a:xfrm>
            <a:off x="8836034" y="4474671"/>
            <a:ext cx="280700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3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Thị Hoàng Oanh)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FFB22BE-127E-4100-B6E4-22DF1BD7F6F0}"/>
              </a:ext>
            </a:extLst>
          </p:cNvPr>
          <p:cNvGrpSpPr/>
          <p:nvPr/>
        </p:nvGrpSpPr>
        <p:grpSpPr>
          <a:xfrm>
            <a:off x="2485093" y="3635500"/>
            <a:ext cx="380334" cy="331736"/>
            <a:chOff x="9312275" y="5386388"/>
            <a:chExt cx="285750" cy="2492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73" name="Freeform 3445">
              <a:extLst>
                <a:ext uri="{FF2B5EF4-FFF2-40B4-BE49-F238E27FC236}">
                  <a16:creationId xmlns:a16="http://schemas.microsoft.com/office/drawing/2014/main" id="{387BE47F-7E39-404F-9A40-86CECEA2B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446">
              <a:extLst>
                <a:ext uri="{FF2B5EF4-FFF2-40B4-BE49-F238E27FC236}">
                  <a16:creationId xmlns:a16="http://schemas.microsoft.com/office/drawing/2014/main" id="{EE796753-86AE-49E3-B7D0-817CB8D8C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FF238F6-9B4C-4C69-AAB0-EB738F38E158}"/>
              </a:ext>
            </a:extLst>
          </p:cNvPr>
          <p:cNvGrpSpPr/>
          <p:nvPr/>
        </p:nvGrpSpPr>
        <p:grpSpPr>
          <a:xfrm>
            <a:off x="6167552" y="3596956"/>
            <a:ext cx="368186" cy="370278"/>
            <a:chOff x="6450013" y="5349875"/>
            <a:chExt cx="279399" cy="280988"/>
          </a:xfrm>
          <a:solidFill>
            <a:schemeClr val="accent1">
              <a:lumMod val="75000"/>
            </a:schemeClr>
          </a:solidFill>
        </p:grpSpPr>
        <p:sp>
          <p:nvSpPr>
            <p:cNvPr id="85" name="Freeform 3673">
              <a:extLst>
                <a:ext uri="{FF2B5EF4-FFF2-40B4-BE49-F238E27FC236}">
                  <a16:creationId xmlns:a16="http://schemas.microsoft.com/office/drawing/2014/main" id="{9A520C00-24EA-4D08-BAFC-70CB343A5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674">
              <a:extLst>
                <a:ext uri="{FF2B5EF4-FFF2-40B4-BE49-F238E27FC236}">
                  <a16:creationId xmlns:a16="http://schemas.microsoft.com/office/drawing/2014/main" id="{92549085-FAF5-440C-B998-EA033A3D5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B2DDC0-FC5B-488E-82A5-29C43793487D}"/>
              </a:ext>
            </a:extLst>
          </p:cNvPr>
          <p:cNvGrpSpPr/>
          <p:nvPr/>
        </p:nvGrpSpPr>
        <p:grpSpPr>
          <a:xfrm>
            <a:off x="10032463" y="3570894"/>
            <a:ext cx="382448" cy="382448"/>
            <a:chOff x="7021513" y="5349875"/>
            <a:chExt cx="287337" cy="2873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8" name="Freeform 3675">
              <a:extLst>
                <a:ext uri="{FF2B5EF4-FFF2-40B4-BE49-F238E27FC236}">
                  <a16:creationId xmlns:a16="http://schemas.microsoft.com/office/drawing/2014/main" id="{8F0CEDFE-5EE9-4674-8AC1-D7796A506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5349875"/>
              <a:ext cx="180975" cy="238125"/>
            </a:xfrm>
            <a:custGeom>
              <a:avLst/>
              <a:gdLst>
                <a:gd name="T0" fmla="*/ 412 w 456"/>
                <a:gd name="T1" fmla="*/ 384 h 602"/>
                <a:gd name="T2" fmla="*/ 376 w 456"/>
                <a:gd name="T3" fmla="*/ 370 h 602"/>
                <a:gd name="T4" fmla="*/ 361 w 456"/>
                <a:gd name="T5" fmla="*/ 307 h 602"/>
                <a:gd name="T6" fmla="*/ 379 w 456"/>
                <a:gd name="T7" fmla="*/ 288 h 602"/>
                <a:gd name="T8" fmla="*/ 397 w 456"/>
                <a:gd name="T9" fmla="*/ 252 h 602"/>
                <a:gd name="T10" fmla="*/ 406 w 456"/>
                <a:gd name="T11" fmla="*/ 214 h 602"/>
                <a:gd name="T12" fmla="*/ 415 w 456"/>
                <a:gd name="T13" fmla="*/ 202 h 602"/>
                <a:gd name="T14" fmla="*/ 420 w 456"/>
                <a:gd name="T15" fmla="*/ 183 h 602"/>
                <a:gd name="T16" fmla="*/ 416 w 456"/>
                <a:gd name="T17" fmla="*/ 152 h 602"/>
                <a:gd name="T18" fmla="*/ 412 w 456"/>
                <a:gd name="T19" fmla="*/ 121 h 602"/>
                <a:gd name="T20" fmla="*/ 420 w 456"/>
                <a:gd name="T21" fmla="*/ 78 h 602"/>
                <a:gd name="T22" fmla="*/ 415 w 456"/>
                <a:gd name="T23" fmla="*/ 45 h 602"/>
                <a:gd name="T24" fmla="*/ 402 w 456"/>
                <a:gd name="T25" fmla="*/ 27 h 602"/>
                <a:gd name="T26" fmla="*/ 383 w 456"/>
                <a:gd name="T27" fmla="*/ 15 h 602"/>
                <a:gd name="T28" fmla="*/ 342 w 456"/>
                <a:gd name="T29" fmla="*/ 3 h 602"/>
                <a:gd name="T30" fmla="*/ 291 w 456"/>
                <a:gd name="T31" fmla="*/ 0 h 602"/>
                <a:gd name="T32" fmla="*/ 245 w 456"/>
                <a:gd name="T33" fmla="*/ 9 h 602"/>
                <a:gd name="T34" fmla="*/ 213 w 456"/>
                <a:gd name="T35" fmla="*/ 27 h 602"/>
                <a:gd name="T36" fmla="*/ 202 w 456"/>
                <a:gd name="T37" fmla="*/ 42 h 602"/>
                <a:gd name="T38" fmla="*/ 181 w 456"/>
                <a:gd name="T39" fmla="*/ 44 h 602"/>
                <a:gd name="T40" fmla="*/ 163 w 456"/>
                <a:gd name="T41" fmla="*/ 56 h 602"/>
                <a:gd name="T42" fmla="*/ 154 w 456"/>
                <a:gd name="T43" fmla="*/ 87 h 602"/>
                <a:gd name="T44" fmla="*/ 164 w 456"/>
                <a:gd name="T45" fmla="*/ 138 h 602"/>
                <a:gd name="T46" fmla="*/ 159 w 456"/>
                <a:gd name="T47" fmla="*/ 144 h 602"/>
                <a:gd name="T48" fmla="*/ 150 w 456"/>
                <a:gd name="T49" fmla="*/ 162 h 602"/>
                <a:gd name="T50" fmla="*/ 149 w 456"/>
                <a:gd name="T51" fmla="*/ 184 h 602"/>
                <a:gd name="T52" fmla="*/ 154 w 456"/>
                <a:gd name="T53" fmla="*/ 201 h 602"/>
                <a:gd name="T54" fmla="*/ 163 w 456"/>
                <a:gd name="T55" fmla="*/ 214 h 602"/>
                <a:gd name="T56" fmla="*/ 169 w 456"/>
                <a:gd name="T57" fmla="*/ 237 h 602"/>
                <a:gd name="T58" fmla="*/ 180 w 456"/>
                <a:gd name="T59" fmla="*/ 271 h 602"/>
                <a:gd name="T60" fmla="*/ 203 w 456"/>
                <a:gd name="T61" fmla="*/ 306 h 602"/>
                <a:gd name="T62" fmla="*/ 216 w 456"/>
                <a:gd name="T63" fmla="*/ 364 h 602"/>
                <a:gd name="T64" fmla="*/ 171 w 456"/>
                <a:gd name="T65" fmla="*/ 381 h 602"/>
                <a:gd name="T66" fmla="*/ 107 w 456"/>
                <a:gd name="T67" fmla="*/ 401 h 602"/>
                <a:gd name="T68" fmla="*/ 46 w 456"/>
                <a:gd name="T69" fmla="*/ 428 h 602"/>
                <a:gd name="T70" fmla="*/ 22 w 456"/>
                <a:gd name="T71" fmla="*/ 449 h 602"/>
                <a:gd name="T72" fmla="*/ 10 w 456"/>
                <a:gd name="T73" fmla="*/ 479 h 602"/>
                <a:gd name="T74" fmla="*/ 2 w 456"/>
                <a:gd name="T75" fmla="*/ 540 h 602"/>
                <a:gd name="T76" fmla="*/ 1 w 456"/>
                <a:gd name="T77" fmla="*/ 594 h 602"/>
                <a:gd name="T78" fmla="*/ 11 w 456"/>
                <a:gd name="T79" fmla="*/ 602 h 602"/>
                <a:gd name="T80" fmla="*/ 374 w 456"/>
                <a:gd name="T81" fmla="*/ 559 h 602"/>
                <a:gd name="T82" fmla="*/ 366 w 456"/>
                <a:gd name="T83" fmla="*/ 528 h 602"/>
                <a:gd name="T84" fmla="*/ 367 w 456"/>
                <a:gd name="T85" fmla="*/ 494 h 602"/>
                <a:gd name="T86" fmla="*/ 377 w 456"/>
                <a:gd name="T87" fmla="*/ 463 h 602"/>
                <a:gd name="T88" fmla="*/ 393 w 456"/>
                <a:gd name="T89" fmla="*/ 437 h 602"/>
                <a:gd name="T90" fmla="*/ 413 w 456"/>
                <a:gd name="T91" fmla="*/ 418 h 602"/>
                <a:gd name="T92" fmla="*/ 438 w 456"/>
                <a:gd name="T93" fmla="*/ 40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6" h="602">
                  <a:moveTo>
                    <a:pt x="456" y="399"/>
                  </a:moveTo>
                  <a:lnTo>
                    <a:pt x="424" y="388"/>
                  </a:lnTo>
                  <a:lnTo>
                    <a:pt x="412" y="384"/>
                  </a:lnTo>
                  <a:lnTo>
                    <a:pt x="401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2" y="266"/>
                  </a:lnTo>
                  <a:lnTo>
                    <a:pt x="397" y="252"/>
                  </a:lnTo>
                  <a:lnTo>
                    <a:pt x="401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10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9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2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3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2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1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2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4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7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1" y="246"/>
                  </a:lnTo>
                  <a:lnTo>
                    <a:pt x="173" y="255"/>
                  </a:lnTo>
                  <a:lnTo>
                    <a:pt x="180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1" y="314"/>
                  </a:lnTo>
                  <a:lnTo>
                    <a:pt x="216" y="319"/>
                  </a:lnTo>
                  <a:lnTo>
                    <a:pt x="216" y="364"/>
                  </a:lnTo>
                  <a:lnTo>
                    <a:pt x="202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30" y="393"/>
                  </a:lnTo>
                  <a:lnTo>
                    <a:pt x="107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8" y="600"/>
                  </a:lnTo>
                  <a:lnTo>
                    <a:pt x="11" y="602"/>
                  </a:lnTo>
                  <a:lnTo>
                    <a:pt x="395" y="602"/>
                  </a:lnTo>
                  <a:lnTo>
                    <a:pt x="383" y="581"/>
                  </a:lnTo>
                  <a:lnTo>
                    <a:pt x="374" y="559"/>
                  </a:lnTo>
                  <a:lnTo>
                    <a:pt x="371" y="549"/>
                  </a:lnTo>
                  <a:lnTo>
                    <a:pt x="368" y="539"/>
                  </a:lnTo>
                  <a:lnTo>
                    <a:pt x="366" y="528"/>
                  </a:lnTo>
                  <a:lnTo>
                    <a:pt x="366" y="518"/>
                  </a:lnTo>
                  <a:lnTo>
                    <a:pt x="366" y="505"/>
                  </a:lnTo>
                  <a:lnTo>
                    <a:pt x="367" y="494"/>
                  </a:lnTo>
                  <a:lnTo>
                    <a:pt x="370" y="483"/>
                  </a:lnTo>
                  <a:lnTo>
                    <a:pt x="374" y="473"/>
                  </a:lnTo>
                  <a:lnTo>
                    <a:pt x="377" y="463"/>
                  </a:lnTo>
                  <a:lnTo>
                    <a:pt x="381" y="454"/>
                  </a:lnTo>
                  <a:lnTo>
                    <a:pt x="388" y="445"/>
                  </a:lnTo>
                  <a:lnTo>
                    <a:pt x="393" y="437"/>
                  </a:lnTo>
                  <a:lnTo>
                    <a:pt x="399" y="431"/>
                  </a:lnTo>
                  <a:lnTo>
                    <a:pt x="407" y="424"/>
                  </a:lnTo>
                  <a:lnTo>
                    <a:pt x="413" y="418"/>
                  </a:lnTo>
                  <a:lnTo>
                    <a:pt x="422" y="413"/>
                  </a:lnTo>
                  <a:lnTo>
                    <a:pt x="430" y="409"/>
                  </a:lnTo>
                  <a:lnTo>
                    <a:pt x="438" y="405"/>
                  </a:lnTo>
                  <a:lnTo>
                    <a:pt x="447" y="401"/>
                  </a:lnTo>
                  <a:lnTo>
                    <a:pt x="456" y="3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676">
              <a:extLst>
                <a:ext uri="{FF2B5EF4-FFF2-40B4-BE49-F238E27FC236}">
                  <a16:creationId xmlns:a16="http://schemas.microsoft.com/office/drawing/2014/main" id="{4E78BD5B-DFBA-44E1-A4D6-EAA48F466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088" y="5516563"/>
              <a:ext cx="131762" cy="120650"/>
            </a:xfrm>
            <a:custGeom>
              <a:avLst/>
              <a:gdLst>
                <a:gd name="T0" fmla="*/ 238 w 330"/>
                <a:gd name="T1" fmla="*/ 0 h 304"/>
                <a:gd name="T2" fmla="*/ 233 w 330"/>
                <a:gd name="T3" fmla="*/ 2 h 304"/>
                <a:gd name="T4" fmla="*/ 228 w 330"/>
                <a:gd name="T5" fmla="*/ 2 h 304"/>
                <a:gd name="T6" fmla="*/ 221 w 330"/>
                <a:gd name="T7" fmla="*/ 4 h 304"/>
                <a:gd name="T8" fmla="*/ 217 w 330"/>
                <a:gd name="T9" fmla="*/ 6 h 304"/>
                <a:gd name="T10" fmla="*/ 211 w 330"/>
                <a:gd name="T11" fmla="*/ 7 h 304"/>
                <a:gd name="T12" fmla="*/ 206 w 330"/>
                <a:gd name="T13" fmla="*/ 9 h 304"/>
                <a:gd name="T14" fmla="*/ 202 w 330"/>
                <a:gd name="T15" fmla="*/ 13 h 304"/>
                <a:gd name="T16" fmla="*/ 197 w 330"/>
                <a:gd name="T17" fmla="*/ 16 h 304"/>
                <a:gd name="T18" fmla="*/ 192 w 330"/>
                <a:gd name="T19" fmla="*/ 20 h 304"/>
                <a:gd name="T20" fmla="*/ 184 w 330"/>
                <a:gd name="T21" fmla="*/ 26 h 304"/>
                <a:gd name="T22" fmla="*/ 171 w 330"/>
                <a:gd name="T23" fmla="*/ 43 h 304"/>
                <a:gd name="T24" fmla="*/ 160 w 330"/>
                <a:gd name="T25" fmla="*/ 43 h 304"/>
                <a:gd name="T26" fmla="*/ 147 w 330"/>
                <a:gd name="T27" fmla="*/ 26 h 304"/>
                <a:gd name="T28" fmla="*/ 127 w 330"/>
                <a:gd name="T29" fmla="*/ 12 h 304"/>
                <a:gd name="T30" fmla="*/ 102 w 330"/>
                <a:gd name="T31" fmla="*/ 2 h 304"/>
                <a:gd name="T32" fmla="*/ 77 w 330"/>
                <a:gd name="T33" fmla="*/ 2 h 304"/>
                <a:gd name="T34" fmla="*/ 56 w 330"/>
                <a:gd name="T35" fmla="*/ 8 h 304"/>
                <a:gd name="T36" fmla="*/ 35 w 330"/>
                <a:gd name="T37" fmla="*/ 20 h 304"/>
                <a:gd name="T38" fmla="*/ 18 w 330"/>
                <a:gd name="T39" fmla="*/ 38 h 304"/>
                <a:gd name="T40" fmla="*/ 7 w 330"/>
                <a:gd name="T41" fmla="*/ 59 h 304"/>
                <a:gd name="T42" fmla="*/ 0 w 330"/>
                <a:gd name="T43" fmla="*/ 84 h 304"/>
                <a:gd name="T44" fmla="*/ 0 w 330"/>
                <a:gd name="T45" fmla="*/ 110 h 304"/>
                <a:gd name="T46" fmla="*/ 7 w 330"/>
                <a:gd name="T47" fmla="*/ 133 h 304"/>
                <a:gd name="T48" fmla="*/ 18 w 330"/>
                <a:gd name="T49" fmla="*/ 157 h 304"/>
                <a:gd name="T50" fmla="*/ 35 w 330"/>
                <a:gd name="T51" fmla="*/ 182 h 304"/>
                <a:gd name="T52" fmla="*/ 45 w 330"/>
                <a:gd name="T53" fmla="*/ 196 h 304"/>
                <a:gd name="T54" fmla="*/ 50 w 330"/>
                <a:gd name="T55" fmla="*/ 201 h 304"/>
                <a:gd name="T56" fmla="*/ 67 w 330"/>
                <a:gd name="T57" fmla="*/ 220 h 304"/>
                <a:gd name="T58" fmla="*/ 97 w 330"/>
                <a:gd name="T59" fmla="*/ 250 h 304"/>
                <a:gd name="T60" fmla="*/ 135 w 330"/>
                <a:gd name="T61" fmla="*/ 283 h 304"/>
                <a:gd name="T62" fmla="*/ 156 w 330"/>
                <a:gd name="T63" fmla="*/ 300 h 304"/>
                <a:gd name="T64" fmla="*/ 158 w 330"/>
                <a:gd name="T65" fmla="*/ 301 h 304"/>
                <a:gd name="T66" fmla="*/ 162 w 330"/>
                <a:gd name="T67" fmla="*/ 304 h 304"/>
                <a:gd name="T68" fmla="*/ 169 w 330"/>
                <a:gd name="T69" fmla="*/ 304 h 304"/>
                <a:gd name="T70" fmla="*/ 172 w 330"/>
                <a:gd name="T71" fmla="*/ 301 h 304"/>
                <a:gd name="T72" fmla="*/ 175 w 330"/>
                <a:gd name="T73" fmla="*/ 300 h 304"/>
                <a:gd name="T74" fmla="*/ 196 w 330"/>
                <a:gd name="T75" fmla="*/ 283 h 304"/>
                <a:gd name="T76" fmla="*/ 234 w 330"/>
                <a:gd name="T77" fmla="*/ 250 h 304"/>
                <a:gd name="T78" fmla="*/ 264 w 330"/>
                <a:gd name="T79" fmla="*/ 220 h 304"/>
                <a:gd name="T80" fmla="*/ 280 w 330"/>
                <a:gd name="T81" fmla="*/ 201 h 304"/>
                <a:gd name="T82" fmla="*/ 285 w 330"/>
                <a:gd name="T83" fmla="*/ 196 h 304"/>
                <a:gd name="T84" fmla="*/ 302 w 330"/>
                <a:gd name="T85" fmla="*/ 174 h 304"/>
                <a:gd name="T86" fmla="*/ 320 w 330"/>
                <a:gd name="T87" fmla="*/ 142 h 304"/>
                <a:gd name="T88" fmla="*/ 328 w 330"/>
                <a:gd name="T89" fmla="*/ 121 h 304"/>
                <a:gd name="T90" fmla="*/ 329 w 330"/>
                <a:gd name="T91" fmla="*/ 111 h 304"/>
                <a:gd name="T92" fmla="*/ 330 w 330"/>
                <a:gd name="T93" fmla="*/ 103 h 304"/>
                <a:gd name="T94" fmla="*/ 330 w 330"/>
                <a:gd name="T95" fmla="*/ 86 h 304"/>
                <a:gd name="T96" fmla="*/ 327 w 330"/>
                <a:gd name="T97" fmla="*/ 66 h 304"/>
                <a:gd name="T98" fmla="*/ 319 w 330"/>
                <a:gd name="T99" fmla="*/ 48 h 304"/>
                <a:gd name="T100" fmla="*/ 309 w 330"/>
                <a:gd name="T101" fmla="*/ 33 h 304"/>
                <a:gd name="T102" fmla="*/ 297 w 330"/>
                <a:gd name="T103" fmla="*/ 21 h 304"/>
                <a:gd name="T104" fmla="*/ 283 w 330"/>
                <a:gd name="T105" fmla="*/ 11 h 304"/>
                <a:gd name="T106" fmla="*/ 267 w 330"/>
                <a:gd name="T107" fmla="*/ 4 h 304"/>
                <a:gd name="T108" fmla="*/ 251 w 330"/>
                <a:gd name="T109" fmla="*/ 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0" h="304">
                  <a:moveTo>
                    <a:pt x="243" y="0"/>
                  </a:moveTo>
                  <a:lnTo>
                    <a:pt x="238" y="0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28" y="2"/>
                  </a:lnTo>
                  <a:lnTo>
                    <a:pt x="222" y="3"/>
                  </a:lnTo>
                  <a:lnTo>
                    <a:pt x="221" y="4"/>
                  </a:lnTo>
                  <a:lnTo>
                    <a:pt x="221" y="4"/>
                  </a:lnTo>
                  <a:lnTo>
                    <a:pt x="217" y="6"/>
                  </a:lnTo>
                  <a:lnTo>
                    <a:pt x="212" y="7"/>
                  </a:lnTo>
                  <a:lnTo>
                    <a:pt x="211" y="7"/>
                  </a:lnTo>
                  <a:lnTo>
                    <a:pt x="211" y="8"/>
                  </a:lnTo>
                  <a:lnTo>
                    <a:pt x="206" y="9"/>
                  </a:lnTo>
                  <a:lnTo>
                    <a:pt x="202" y="12"/>
                  </a:lnTo>
                  <a:lnTo>
                    <a:pt x="202" y="13"/>
                  </a:lnTo>
                  <a:lnTo>
                    <a:pt x="201" y="13"/>
                  </a:lnTo>
                  <a:lnTo>
                    <a:pt x="197" y="16"/>
                  </a:lnTo>
                  <a:lnTo>
                    <a:pt x="192" y="18"/>
                  </a:lnTo>
                  <a:lnTo>
                    <a:pt x="192" y="20"/>
                  </a:lnTo>
                  <a:lnTo>
                    <a:pt x="190" y="20"/>
                  </a:lnTo>
                  <a:lnTo>
                    <a:pt x="184" y="26"/>
                  </a:lnTo>
                  <a:lnTo>
                    <a:pt x="178" y="34"/>
                  </a:lnTo>
                  <a:lnTo>
                    <a:pt x="171" y="43"/>
                  </a:lnTo>
                  <a:lnTo>
                    <a:pt x="166" y="53"/>
                  </a:lnTo>
                  <a:lnTo>
                    <a:pt x="160" y="43"/>
                  </a:lnTo>
                  <a:lnTo>
                    <a:pt x="153" y="34"/>
                  </a:lnTo>
                  <a:lnTo>
                    <a:pt x="147" y="26"/>
                  </a:lnTo>
                  <a:lnTo>
                    <a:pt x="140" y="20"/>
                  </a:lnTo>
                  <a:lnTo>
                    <a:pt x="127" y="12"/>
                  </a:lnTo>
                  <a:lnTo>
                    <a:pt x="116" y="6"/>
                  </a:lnTo>
                  <a:lnTo>
                    <a:pt x="102" y="2"/>
                  </a:lnTo>
                  <a:lnTo>
                    <a:pt x="88" y="0"/>
                  </a:lnTo>
                  <a:lnTo>
                    <a:pt x="77" y="2"/>
                  </a:lnTo>
                  <a:lnTo>
                    <a:pt x="66" y="4"/>
                  </a:lnTo>
                  <a:lnTo>
                    <a:pt x="56" y="8"/>
                  </a:lnTo>
                  <a:lnTo>
                    <a:pt x="45" y="13"/>
                  </a:lnTo>
                  <a:lnTo>
                    <a:pt x="35" y="20"/>
                  </a:lnTo>
                  <a:lnTo>
                    <a:pt x="26" y="27"/>
                  </a:lnTo>
                  <a:lnTo>
                    <a:pt x="18" y="38"/>
                  </a:lnTo>
                  <a:lnTo>
                    <a:pt x="12" y="48"/>
                  </a:lnTo>
                  <a:lnTo>
                    <a:pt x="7" y="59"/>
                  </a:lnTo>
                  <a:lnTo>
                    <a:pt x="3" y="71"/>
                  </a:lnTo>
                  <a:lnTo>
                    <a:pt x="0" y="84"/>
                  </a:lnTo>
                  <a:lnTo>
                    <a:pt x="0" y="98"/>
                  </a:lnTo>
                  <a:lnTo>
                    <a:pt x="0" y="110"/>
                  </a:lnTo>
                  <a:lnTo>
                    <a:pt x="3" y="121"/>
                  </a:lnTo>
                  <a:lnTo>
                    <a:pt x="7" y="133"/>
                  </a:lnTo>
                  <a:lnTo>
                    <a:pt x="12" y="146"/>
                  </a:lnTo>
                  <a:lnTo>
                    <a:pt x="18" y="157"/>
                  </a:lnTo>
                  <a:lnTo>
                    <a:pt x="26" y="170"/>
                  </a:lnTo>
                  <a:lnTo>
                    <a:pt x="35" y="182"/>
                  </a:lnTo>
                  <a:lnTo>
                    <a:pt x="44" y="194"/>
                  </a:lnTo>
                  <a:lnTo>
                    <a:pt x="45" y="196"/>
                  </a:lnTo>
                  <a:lnTo>
                    <a:pt x="47" y="198"/>
                  </a:lnTo>
                  <a:lnTo>
                    <a:pt x="50" y="201"/>
                  </a:lnTo>
                  <a:lnTo>
                    <a:pt x="53" y="205"/>
                  </a:lnTo>
                  <a:lnTo>
                    <a:pt x="67" y="220"/>
                  </a:lnTo>
                  <a:lnTo>
                    <a:pt x="81" y="235"/>
                  </a:lnTo>
                  <a:lnTo>
                    <a:pt x="97" y="250"/>
                  </a:lnTo>
                  <a:lnTo>
                    <a:pt x="111" y="262"/>
                  </a:lnTo>
                  <a:lnTo>
                    <a:pt x="135" y="283"/>
                  </a:lnTo>
                  <a:lnTo>
                    <a:pt x="152" y="297"/>
                  </a:lnTo>
                  <a:lnTo>
                    <a:pt x="156" y="300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62" y="304"/>
                  </a:lnTo>
                  <a:lnTo>
                    <a:pt x="166" y="304"/>
                  </a:lnTo>
                  <a:lnTo>
                    <a:pt x="169" y="304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5" y="300"/>
                  </a:lnTo>
                  <a:lnTo>
                    <a:pt x="179" y="297"/>
                  </a:lnTo>
                  <a:lnTo>
                    <a:pt x="196" y="283"/>
                  </a:lnTo>
                  <a:lnTo>
                    <a:pt x="220" y="262"/>
                  </a:lnTo>
                  <a:lnTo>
                    <a:pt x="234" y="250"/>
                  </a:lnTo>
                  <a:lnTo>
                    <a:pt x="249" y="235"/>
                  </a:lnTo>
                  <a:lnTo>
                    <a:pt x="264" y="220"/>
                  </a:lnTo>
                  <a:lnTo>
                    <a:pt x="278" y="205"/>
                  </a:lnTo>
                  <a:lnTo>
                    <a:pt x="280" y="201"/>
                  </a:lnTo>
                  <a:lnTo>
                    <a:pt x="284" y="198"/>
                  </a:lnTo>
                  <a:lnTo>
                    <a:pt x="285" y="196"/>
                  </a:lnTo>
                  <a:lnTo>
                    <a:pt x="287" y="194"/>
                  </a:lnTo>
                  <a:lnTo>
                    <a:pt x="302" y="174"/>
                  </a:lnTo>
                  <a:lnTo>
                    <a:pt x="315" y="152"/>
                  </a:lnTo>
                  <a:lnTo>
                    <a:pt x="320" y="142"/>
                  </a:lnTo>
                  <a:lnTo>
                    <a:pt x="324" y="131"/>
                  </a:lnTo>
                  <a:lnTo>
                    <a:pt x="328" y="121"/>
                  </a:lnTo>
                  <a:lnTo>
                    <a:pt x="329" y="112"/>
                  </a:lnTo>
                  <a:lnTo>
                    <a:pt x="329" y="111"/>
                  </a:lnTo>
                  <a:lnTo>
                    <a:pt x="330" y="110"/>
                  </a:lnTo>
                  <a:lnTo>
                    <a:pt x="330" y="103"/>
                  </a:lnTo>
                  <a:lnTo>
                    <a:pt x="330" y="98"/>
                  </a:lnTo>
                  <a:lnTo>
                    <a:pt x="330" y="86"/>
                  </a:lnTo>
                  <a:lnTo>
                    <a:pt x="329" y="76"/>
                  </a:lnTo>
                  <a:lnTo>
                    <a:pt x="327" y="66"/>
                  </a:lnTo>
                  <a:lnTo>
                    <a:pt x="323" y="57"/>
                  </a:lnTo>
                  <a:lnTo>
                    <a:pt x="319" y="48"/>
                  </a:lnTo>
                  <a:lnTo>
                    <a:pt x="315" y="40"/>
                  </a:lnTo>
                  <a:lnTo>
                    <a:pt x="309" y="33"/>
                  </a:lnTo>
                  <a:lnTo>
                    <a:pt x="303" y="26"/>
                  </a:lnTo>
                  <a:lnTo>
                    <a:pt x="297" y="21"/>
                  </a:lnTo>
                  <a:lnTo>
                    <a:pt x="289" y="16"/>
                  </a:lnTo>
                  <a:lnTo>
                    <a:pt x="283" y="11"/>
                  </a:lnTo>
                  <a:lnTo>
                    <a:pt x="275" y="7"/>
                  </a:lnTo>
                  <a:lnTo>
                    <a:pt x="267" y="4"/>
                  </a:lnTo>
                  <a:lnTo>
                    <a:pt x="258" y="3"/>
                  </a:lnTo>
                  <a:lnTo>
                    <a:pt x="251" y="2"/>
                  </a:lnTo>
                  <a:lnTo>
                    <a:pt x="2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4157F5-7F39-4653-A1B9-FE0E6DFBF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2" y="1458664"/>
            <a:ext cx="3763222" cy="1308531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9B3CD7-95AF-424D-BB3B-3488F7DEF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24" y="1497192"/>
            <a:ext cx="3934562" cy="1218599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C2CCC8-F0B1-46D9-AED8-AF34558AA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205" y="1609391"/>
            <a:ext cx="1059849" cy="439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C90CF-E6AB-44BF-A19D-76B3D96F9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036" y="1623411"/>
            <a:ext cx="1068466" cy="396367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79AFF04-5CAB-4F0B-9F57-E257CD1646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45" y="2121657"/>
            <a:ext cx="1077083" cy="4308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3EF144-41D9-4CBB-9284-48CE303D81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779" y="2135096"/>
            <a:ext cx="1059849" cy="4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7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0" grpId="0" animBg="1"/>
      <p:bldP spid="99" grpId="0" animBg="1"/>
      <p:bldP spid="3" grpId="0" animBg="1"/>
      <p:bldP spid="42" grpId="0" animBg="1"/>
      <p:bldP spid="45" grpId="0" animBg="1"/>
      <p:bldP spid="46" grpId="0" animBg="1"/>
      <p:bldP spid="48" grpId="0" animBg="1"/>
      <p:bldP spid="49" grpId="0" animBg="1"/>
      <p:bldP spid="51" grpId="0" animBg="1"/>
      <p:bldP spid="55" grpId="0"/>
      <p:bldP spid="56" grpId="0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5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Tiến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173642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user control với applications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63492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latin typeface="+mj-lt"/>
              </a:rPr>
              <a:t>GIAO TIẾP </a:t>
            </a:r>
            <a:r>
              <a:rPr lang="en-US" sz="3600">
                <a:latin typeface="+mj-lt"/>
              </a:rPr>
              <a:t>GIỮA USER CONTROLS VÀ APPLICATIONS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6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DC8E2E-F266-4724-A43D-92815FEA65E5}"/>
              </a:ext>
            </a:extLst>
          </p:cNvPr>
          <p:cNvGrpSpPr/>
          <p:nvPr/>
        </p:nvGrpSpPr>
        <p:grpSpPr>
          <a:xfrm>
            <a:off x="1485900" y="1509069"/>
            <a:ext cx="9519745" cy="425209"/>
            <a:chOff x="2562895" y="1897663"/>
            <a:chExt cx="9519745" cy="425209"/>
          </a:xfrm>
        </p:grpSpPr>
        <p:sp>
          <p:nvSpPr>
            <p:cNvPr id="45" name="Freeform 4460">
              <a:extLst>
                <a:ext uri="{FF2B5EF4-FFF2-40B4-BE49-F238E27FC236}">
                  <a16:creationId xmlns:a16="http://schemas.microsoft.com/office/drawing/2014/main" id="{AD43C4F9-E1B5-43CB-B634-71072E5E25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CF4D569-BD3F-4FAE-9539-02F21AF7A887}"/>
                </a:ext>
              </a:extLst>
            </p:cNvPr>
            <p:cNvSpPr txBox="1"/>
            <p:nvPr/>
          </p:nvSpPr>
          <p:spPr>
            <a:xfrm>
              <a:off x="3129914" y="1897663"/>
              <a:ext cx="895272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latin typeface="Quicksand" pitchFamily="2" charset="0"/>
                </a:rPr>
                <a:t>T</a:t>
              </a:r>
              <a:r>
                <a:rPr lang="vi-VN" sz="2400">
                  <a:latin typeface="Quicksand" pitchFamily="2" charset="0"/>
                </a:rPr>
                <a:t>rong .NET</a:t>
              </a:r>
              <a:r>
                <a:rPr lang="en-US" sz="2400">
                  <a:latin typeface="Quicksand" pitchFamily="2" charset="0"/>
                </a:rPr>
                <a:t>,</a:t>
              </a:r>
              <a:r>
                <a:rPr lang="vi-VN" sz="2400">
                  <a:latin typeface="Quicksand" pitchFamily="2" charset="0"/>
                </a:rPr>
                <a:t> form</a:t>
              </a:r>
              <a:r>
                <a:rPr lang="en-US" sz="2400">
                  <a:latin typeface="Quicksand" pitchFamily="2" charset="0"/>
                </a:rPr>
                <a:t> và</a:t>
              </a:r>
              <a:r>
                <a:rPr lang="vi-VN" sz="2400">
                  <a:latin typeface="Quicksand" pitchFamily="2" charset="0"/>
                </a:rPr>
                <a:t> controls chứa những user control.</a:t>
              </a:r>
              <a:endParaRPr lang="en-US" sz="2400">
                <a:latin typeface="Quicksand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BFEA1B3-30EF-4798-84C3-22F67A926C0C}"/>
              </a:ext>
            </a:extLst>
          </p:cNvPr>
          <p:cNvGrpSpPr/>
          <p:nvPr/>
        </p:nvGrpSpPr>
        <p:grpSpPr>
          <a:xfrm>
            <a:off x="1485900" y="2319481"/>
            <a:ext cx="9519745" cy="738664"/>
            <a:chOff x="2562895" y="1897663"/>
            <a:chExt cx="9519745" cy="738664"/>
          </a:xfrm>
        </p:grpSpPr>
        <p:sp>
          <p:nvSpPr>
            <p:cNvPr id="49" name="Freeform 4460">
              <a:extLst>
                <a:ext uri="{FF2B5EF4-FFF2-40B4-BE49-F238E27FC236}">
                  <a16:creationId xmlns:a16="http://schemas.microsoft.com/office/drawing/2014/main" id="{32D711F4-3E39-49B3-B441-03E3B675DB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87657E-2AAD-487E-8469-F4D5142EE535}"/>
                </a:ext>
              </a:extLst>
            </p:cNvPr>
            <p:cNvSpPr txBox="1"/>
            <p:nvPr/>
          </p:nvSpPr>
          <p:spPr>
            <a:xfrm>
              <a:off x="3129914" y="1897663"/>
              <a:ext cx="89527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vi-VN" sz="2400">
                  <a:latin typeface="Quicksand" pitchFamily="2" charset="0"/>
                </a:rPr>
                <a:t>Những events của user control sẽ không được kích hoạt cho các ứng dụng, form chứa nó.</a:t>
              </a:r>
              <a:endParaRPr lang="en-US" sz="2400">
                <a:latin typeface="Quicksand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51911E2-ED30-4DBE-B358-6E2372A421EC}"/>
              </a:ext>
            </a:extLst>
          </p:cNvPr>
          <p:cNvGrpSpPr/>
          <p:nvPr/>
        </p:nvGrpSpPr>
        <p:grpSpPr>
          <a:xfrm>
            <a:off x="1485900" y="3403591"/>
            <a:ext cx="9519745" cy="738664"/>
            <a:chOff x="2562895" y="1897663"/>
            <a:chExt cx="9519745" cy="738664"/>
          </a:xfrm>
        </p:grpSpPr>
        <p:sp>
          <p:nvSpPr>
            <p:cNvPr id="57" name="Freeform 4460">
              <a:extLst>
                <a:ext uri="{FF2B5EF4-FFF2-40B4-BE49-F238E27FC236}">
                  <a16:creationId xmlns:a16="http://schemas.microsoft.com/office/drawing/2014/main" id="{FE111EBA-A993-470D-A00F-C7CFD40F7F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561B01E-2576-4E21-B4F8-05A9FB3AD7B4}"/>
                </a:ext>
              </a:extLst>
            </p:cNvPr>
            <p:cNvSpPr txBox="1"/>
            <p:nvPr/>
          </p:nvSpPr>
          <p:spPr>
            <a:xfrm>
              <a:off x="3129914" y="1897663"/>
              <a:ext cx="89527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vi-VN" sz="2400">
                  <a:latin typeface="Quicksand" pitchFamily="2" charset="0"/>
                </a:rPr>
                <a:t>Vì vậy các user control sẽ được xử lý như mọi đối tượng khác và phải triển khai các thuộc tính riêng của nó và các sự kiện.</a:t>
              </a:r>
              <a:r>
                <a:rPr lang="en-US" sz="2400">
                  <a:latin typeface="Quicksand" pitchFamily="2" charset="0"/>
                </a:rPr>
                <a:t> 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6572DBD-F6EC-4677-BFD1-2EA8CDA2BF7E}"/>
              </a:ext>
            </a:extLst>
          </p:cNvPr>
          <p:cNvGrpSpPr/>
          <p:nvPr/>
        </p:nvGrpSpPr>
        <p:grpSpPr>
          <a:xfrm>
            <a:off x="1485900" y="4557310"/>
            <a:ext cx="9519745" cy="738664"/>
            <a:chOff x="2562895" y="1897663"/>
            <a:chExt cx="9519745" cy="738664"/>
          </a:xfrm>
        </p:grpSpPr>
        <p:sp>
          <p:nvSpPr>
            <p:cNvPr id="61" name="Freeform 4460">
              <a:extLst>
                <a:ext uri="{FF2B5EF4-FFF2-40B4-BE49-F238E27FC236}">
                  <a16:creationId xmlns:a16="http://schemas.microsoft.com/office/drawing/2014/main" id="{47F1A52E-2FD0-43A6-8FBC-BF144F06FC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6C42D47-2F85-42F9-BDEF-4551EADD5365}"/>
                </a:ext>
              </a:extLst>
            </p:cNvPr>
            <p:cNvSpPr txBox="1"/>
            <p:nvPr/>
          </p:nvSpPr>
          <p:spPr>
            <a:xfrm>
              <a:off x="3129914" y="1897663"/>
              <a:ext cx="89527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latin typeface="Quicksand" pitchFamily="2" charset="0"/>
                </a:rPr>
                <a:t>Các user control publish một tập các events để các lớp khác có thể đăng ký.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FB7E138-5905-4A68-A76F-F5A6989A9163}"/>
              </a:ext>
            </a:extLst>
          </p:cNvPr>
          <p:cNvGrpSpPr/>
          <p:nvPr/>
        </p:nvGrpSpPr>
        <p:grpSpPr>
          <a:xfrm>
            <a:off x="1485900" y="5535980"/>
            <a:ext cx="9519745" cy="738664"/>
            <a:chOff x="2562895" y="1897663"/>
            <a:chExt cx="9519745" cy="738664"/>
          </a:xfrm>
        </p:grpSpPr>
        <p:sp>
          <p:nvSpPr>
            <p:cNvPr id="64" name="Freeform 4460">
              <a:extLst>
                <a:ext uri="{FF2B5EF4-FFF2-40B4-BE49-F238E27FC236}">
                  <a16:creationId xmlns:a16="http://schemas.microsoft.com/office/drawing/2014/main" id="{BE760C51-0245-4BE8-871A-37D9AD4793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ABF4152-3CF8-4BA7-9AB7-83BA331A968D}"/>
                </a:ext>
              </a:extLst>
            </p:cNvPr>
            <p:cNvSpPr txBox="1"/>
            <p:nvPr/>
          </p:nvSpPr>
          <p:spPr>
            <a:xfrm>
              <a:off x="3129914" y="1897663"/>
              <a:ext cx="89527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latin typeface="Quicksand" pitchFamily="2" charset="0"/>
                </a:rPr>
                <a:t>Khi các publishing class tăng events thì tất cả các subscribed class đều đ</a:t>
              </a:r>
              <a:r>
                <a:rPr lang="vi-VN" sz="2400">
                  <a:latin typeface="Quicksand" pitchFamily="2" charset="0"/>
                </a:rPr>
                <a:t>ư</a:t>
              </a:r>
              <a:r>
                <a:rPr lang="en-US" sz="2400">
                  <a:latin typeface="Quicksand" pitchFamily="2" charset="0"/>
                </a:rPr>
                <a:t>ợc thông báo.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91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latin typeface="+mj-lt"/>
              </a:rPr>
              <a:t>MÔ HÌNH </a:t>
            </a:r>
            <a:r>
              <a:rPr lang="en-US" sz="3600">
                <a:latin typeface="+mj-lt"/>
              </a:rPr>
              <a:t>PUBLISING AND SUBSCRIBING EVENTS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2092E7-051D-4323-AA2A-7B4D3F354C35}"/>
              </a:ext>
            </a:extLst>
          </p:cNvPr>
          <p:cNvSpPr/>
          <p:nvPr/>
        </p:nvSpPr>
        <p:spPr>
          <a:xfrm>
            <a:off x="3624642" y="955972"/>
            <a:ext cx="502178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User control (Publisher)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670640-86FE-4F8B-A6E8-3C07836DF6C6}"/>
              </a:ext>
            </a:extLst>
          </p:cNvPr>
          <p:cNvSpPr/>
          <p:nvPr/>
        </p:nvSpPr>
        <p:spPr>
          <a:xfrm>
            <a:off x="3624642" y="1373223"/>
            <a:ext cx="4942717" cy="1559034"/>
          </a:xfrm>
          <a:prstGeom prst="rect">
            <a:avLst/>
          </a:prstGeom>
          <a:solidFill>
            <a:srgbClr val="9ED3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C51D0-52D8-496D-9999-AA0C1F9A11AA}"/>
              </a:ext>
            </a:extLst>
          </p:cNvPr>
          <p:cNvSpPr/>
          <p:nvPr/>
        </p:nvSpPr>
        <p:spPr>
          <a:xfrm>
            <a:off x="3790897" y="1506646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4F9B788-CDB5-4BEE-A5AE-822630213587}"/>
              </a:ext>
            </a:extLst>
          </p:cNvPr>
          <p:cNvSpPr/>
          <p:nvPr/>
        </p:nvSpPr>
        <p:spPr>
          <a:xfrm>
            <a:off x="3790898" y="1506646"/>
            <a:ext cx="461020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Kh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ởi tạo Delegate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13B4A53-B251-45E5-BCE8-C7DFEE079B78}"/>
              </a:ext>
            </a:extLst>
          </p:cNvPr>
          <p:cNvSpPr/>
          <p:nvPr/>
        </p:nvSpPr>
        <p:spPr>
          <a:xfrm>
            <a:off x="3790897" y="1978623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FBCC42A-1649-4358-BF80-228804AB17E4}"/>
              </a:ext>
            </a:extLst>
          </p:cNvPr>
          <p:cNvSpPr/>
          <p:nvPr/>
        </p:nvSpPr>
        <p:spPr>
          <a:xfrm>
            <a:off x="3790897" y="1985487"/>
            <a:ext cx="46102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Kh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ởi tạo các sự kiện dựa trên Delegate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775DF4-1393-4AA4-8E27-B53F49E348E3}"/>
              </a:ext>
            </a:extLst>
          </p:cNvPr>
          <p:cNvSpPr/>
          <p:nvPr/>
        </p:nvSpPr>
        <p:spPr>
          <a:xfrm>
            <a:off x="3790897" y="2423862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AE599F-9F04-48CE-B730-C7E751AC7345}"/>
              </a:ext>
            </a:extLst>
          </p:cNvPr>
          <p:cNvSpPr/>
          <p:nvPr/>
        </p:nvSpPr>
        <p:spPr>
          <a:xfrm>
            <a:off x="3790898" y="2423862"/>
            <a:ext cx="461020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 Phát ra sự kiện (Fire the Event)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A36B5B7-E022-460E-84F5-6214E2F3BAA4}"/>
              </a:ext>
            </a:extLst>
          </p:cNvPr>
          <p:cNvSpPr/>
          <p:nvPr/>
        </p:nvSpPr>
        <p:spPr>
          <a:xfrm>
            <a:off x="1485901" y="4145164"/>
            <a:ext cx="300129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Application 1 (Subscriber)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4219EA-78F5-40F3-ADB3-B7A77593456B}"/>
              </a:ext>
            </a:extLst>
          </p:cNvPr>
          <p:cNvSpPr/>
          <p:nvPr/>
        </p:nvSpPr>
        <p:spPr>
          <a:xfrm>
            <a:off x="1485900" y="4562414"/>
            <a:ext cx="2891614" cy="1981261"/>
          </a:xfrm>
          <a:prstGeom prst="rect">
            <a:avLst/>
          </a:prstGeom>
          <a:solidFill>
            <a:srgbClr val="EF95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ECDA8-0F1E-4E70-8A37-8A1EA9CF4989}"/>
              </a:ext>
            </a:extLst>
          </p:cNvPr>
          <p:cNvSpPr/>
          <p:nvPr/>
        </p:nvSpPr>
        <p:spPr>
          <a:xfrm>
            <a:off x="1652156" y="4695838"/>
            <a:ext cx="2549867" cy="338554"/>
          </a:xfrm>
          <a:prstGeom prst="rect">
            <a:avLst/>
          </a:prstGeom>
          <a:solidFill>
            <a:srgbClr val="F7C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DA4F53-4D90-4B54-8451-4C7BE9BF119E}"/>
              </a:ext>
            </a:extLst>
          </p:cNvPr>
          <p:cNvSpPr/>
          <p:nvPr/>
        </p:nvSpPr>
        <p:spPr>
          <a:xfrm>
            <a:off x="1652157" y="4695838"/>
            <a:ext cx="254634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Nhận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60D3A73-C6B6-4F90-9E65-F6D56CCF2173}"/>
              </a:ext>
            </a:extLst>
          </p:cNvPr>
          <p:cNvSpPr/>
          <p:nvPr/>
        </p:nvSpPr>
        <p:spPr>
          <a:xfrm>
            <a:off x="1652156" y="5988884"/>
            <a:ext cx="2549866" cy="338554"/>
          </a:xfrm>
          <a:prstGeom prst="rect">
            <a:avLst/>
          </a:prstGeom>
          <a:solidFill>
            <a:srgbClr val="F7CAD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X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ử lý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FAFCB8-0268-42B4-AC0E-7E1A3BA9388A}"/>
              </a:ext>
            </a:extLst>
          </p:cNvPr>
          <p:cNvCxnSpPr/>
          <p:nvPr/>
        </p:nvCxnSpPr>
        <p:spPr>
          <a:xfrm flipH="1">
            <a:off x="1890774" y="5034392"/>
            <a:ext cx="184727" cy="6191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E7DDA6-25A2-49C1-A4E4-C69F7FD56337}"/>
              </a:ext>
            </a:extLst>
          </p:cNvPr>
          <p:cNvCxnSpPr>
            <a:cxnSpLocks/>
          </p:cNvCxnSpPr>
          <p:nvPr/>
        </p:nvCxnSpPr>
        <p:spPr>
          <a:xfrm flipV="1">
            <a:off x="1890774" y="5468988"/>
            <a:ext cx="535709" cy="181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777ED7-6A74-4935-A32F-4339D555647E}"/>
              </a:ext>
            </a:extLst>
          </p:cNvPr>
          <p:cNvCxnSpPr>
            <a:cxnSpLocks/>
          </p:cNvCxnSpPr>
          <p:nvPr/>
        </p:nvCxnSpPr>
        <p:spPr>
          <a:xfrm flipH="1">
            <a:off x="1983137" y="5468988"/>
            <a:ext cx="443346" cy="519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15E4D5-0CB4-4CF4-8467-A14B34AFEE52}"/>
              </a:ext>
            </a:extLst>
          </p:cNvPr>
          <p:cNvSpPr/>
          <p:nvPr/>
        </p:nvSpPr>
        <p:spPr>
          <a:xfrm>
            <a:off x="2499008" y="5238155"/>
            <a:ext cx="16994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Phát ra các xử lý sự kiện (Evenhanler)</a:t>
            </a:r>
            <a:endParaRPr lang="en-US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798C3DA-2D2A-4578-9742-F6878839F901}"/>
              </a:ext>
            </a:extLst>
          </p:cNvPr>
          <p:cNvSpPr/>
          <p:nvPr/>
        </p:nvSpPr>
        <p:spPr>
          <a:xfrm>
            <a:off x="7814487" y="4145164"/>
            <a:ext cx="300129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Application 2 (Subscriber)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7B35FD8-9577-4229-B438-9E24076625C7}"/>
              </a:ext>
            </a:extLst>
          </p:cNvPr>
          <p:cNvSpPr/>
          <p:nvPr/>
        </p:nvSpPr>
        <p:spPr>
          <a:xfrm>
            <a:off x="7814486" y="4562414"/>
            <a:ext cx="2891614" cy="1981261"/>
          </a:xfrm>
          <a:prstGeom prst="rect">
            <a:avLst/>
          </a:prstGeom>
          <a:solidFill>
            <a:srgbClr val="EF95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AC3F698-0254-494E-8649-011B810BD0B1}"/>
              </a:ext>
            </a:extLst>
          </p:cNvPr>
          <p:cNvSpPr/>
          <p:nvPr/>
        </p:nvSpPr>
        <p:spPr>
          <a:xfrm>
            <a:off x="7980743" y="4695838"/>
            <a:ext cx="2546346" cy="338554"/>
          </a:xfrm>
          <a:prstGeom prst="rect">
            <a:avLst/>
          </a:prstGeom>
          <a:solidFill>
            <a:srgbClr val="F7C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C7E91D7-C39E-4A20-B935-EE5E6144BBBF}"/>
              </a:ext>
            </a:extLst>
          </p:cNvPr>
          <p:cNvSpPr/>
          <p:nvPr/>
        </p:nvSpPr>
        <p:spPr>
          <a:xfrm>
            <a:off x="7980743" y="4695838"/>
            <a:ext cx="254634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Nhận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2C3894F-6DDC-4AE6-86B3-A3AD3C83F374}"/>
              </a:ext>
            </a:extLst>
          </p:cNvPr>
          <p:cNvSpPr/>
          <p:nvPr/>
        </p:nvSpPr>
        <p:spPr>
          <a:xfrm>
            <a:off x="7980742" y="5988884"/>
            <a:ext cx="2549866" cy="338554"/>
          </a:xfrm>
          <a:prstGeom prst="rect">
            <a:avLst/>
          </a:prstGeom>
          <a:solidFill>
            <a:srgbClr val="F7CAD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X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ử lý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6FB67DF-F918-4AF8-A71A-8FCF256AA770}"/>
              </a:ext>
            </a:extLst>
          </p:cNvPr>
          <p:cNvCxnSpPr/>
          <p:nvPr/>
        </p:nvCxnSpPr>
        <p:spPr>
          <a:xfrm flipH="1">
            <a:off x="8219360" y="5034392"/>
            <a:ext cx="184727" cy="6191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B9EF41C-183C-48C8-B354-DF5C11EE8E58}"/>
              </a:ext>
            </a:extLst>
          </p:cNvPr>
          <p:cNvCxnSpPr>
            <a:cxnSpLocks/>
          </p:cNvCxnSpPr>
          <p:nvPr/>
        </p:nvCxnSpPr>
        <p:spPr>
          <a:xfrm flipV="1">
            <a:off x="8219360" y="5468988"/>
            <a:ext cx="535709" cy="181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CA9DD22-EE85-456C-A532-209B9730C033}"/>
              </a:ext>
            </a:extLst>
          </p:cNvPr>
          <p:cNvCxnSpPr>
            <a:cxnSpLocks/>
          </p:cNvCxnSpPr>
          <p:nvPr/>
        </p:nvCxnSpPr>
        <p:spPr>
          <a:xfrm flipH="1">
            <a:off x="8311723" y="5468988"/>
            <a:ext cx="443346" cy="519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2E6E243-0D3F-4A87-B7C6-A2BE8501885A}"/>
              </a:ext>
            </a:extLst>
          </p:cNvPr>
          <p:cNvSpPr/>
          <p:nvPr/>
        </p:nvSpPr>
        <p:spPr>
          <a:xfrm>
            <a:off x="8827594" y="5238155"/>
            <a:ext cx="16994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Phát ra các xử lý sự kiện (Evenhanler)</a:t>
            </a:r>
            <a:endParaRPr lang="en-US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719876-FC3F-46B1-97BC-13384821C4EA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flipH="1">
            <a:off x="2986549" y="2762416"/>
            <a:ext cx="3109452" cy="1382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90D805-275C-486A-85CE-D751B37077F2}"/>
              </a:ext>
            </a:extLst>
          </p:cNvPr>
          <p:cNvCxnSpPr>
            <a:endCxn id="77" idx="0"/>
          </p:cNvCxnSpPr>
          <p:nvPr/>
        </p:nvCxnSpPr>
        <p:spPr>
          <a:xfrm>
            <a:off x="6096001" y="2762416"/>
            <a:ext cx="3219134" cy="1382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51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11" grpId="0" animBg="1"/>
      <p:bldP spid="38" grpId="0"/>
      <p:bldP spid="39" grpId="0" animBg="1"/>
      <p:bldP spid="40" grpId="0"/>
      <p:bldP spid="41" grpId="0" animBg="1"/>
      <p:bldP spid="43" grpId="0"/>
      <p:bldP spid="44" grpId="0"/>
      <p:bldP spid="47" grpId="0" animBg="1"/>
      <p:bldP spid="50" grpId="0" animBg="1"/>
      <p:bldP spid="52" grpId="0"/>
      <p:bldP spid="58" grpId="0" animBg="1"/>
      <p:bldP spid="71" grpId="0"/>
      <p:bldP spid="77" grpId="0"/>
      <p:bldP spid="78" grpId="0" animBg="1"/>
      <p:bldP spid="79" grpId="0" animBg="1"/>
      <p:bldP spid="80" grpId="0"/>
      <p:bldP spid="81" grpId="0" animBg="1"/>
      <p:bldP spid="9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8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Tiến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173642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user control với applications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50607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latin typeface="+mj-lt"/>
              </a:rPr>
              <a:t>XÂY DỰNG </a:t>
            </a:r>
            <a:r>
              <a:rPr lang="en-US" sz="3600">
                <a:latin typeface="+mj-lt"/>
              </a:rPr>
              <a:t>APP QUẢN LÝ THÔNG TIN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431B02-AAC8-4DA5-BFB0-3185AD483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60" y="1136925"/>
            <a:ext cx="7425306" cy="52194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9A84BB8-826D-4660-9348-B2B9FE776539}"/>
              </a:ext>
            </a:extLst>
          </p:cNvPr>
          <p:cNvSpPr/>
          <p:nvPr/>
        </p:nvSpPr>
        <p:spPr>
          <a:xfrm>
            <a:off x="1207954" y="1689100"/>
            <a:ext cx="5994400" cy="162306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24908-1FA1-4330-966D-93FC65DC27D0}"/>
              </a:ext>
            </a:extLst>
          </p:cNvPr>
          <p:cNvSpPr/>
          <p:nvPr/>
        </p:nvSpPr>
        <p:spPr>
          <a:xfrm>
            <a:off x="7351395" y="1689100"/>
            <a:ext cx="925830" cy="1623060"/>
          </a:xfrm>
          <a:prstGeom prst="rect">
            <a:avLst/>
          </a:prstGeom>
          <a:solidFill>
            <a:srgbClr val="EF95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17401-1B5B-4892-8BF4-380B72A94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399" y="3855598"/>
            <a:ext cx="3057952" cy="1952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82C85-90B1-4310-99DB-AB31203D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399" y="1416177"/>
            <a:ext cx="3057952" cy="200052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F10EBCF-3831-4D52-8CDF-4C8B9A618233}"/>
              </a:ext>
            </a:extLst>
          </p:cNvPr>
          <p:cNvSpPr/>
          <p:nvPr/>
        </p:nvSpPr>
        <p:spPr>
          <a:xfrm>
            <a:off x="8877300" y="1895475"/>
            <a:ext cx="2752725" cy="1412269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65F8B8-4C2E-4486-935F-1A743B4E62A9}"/>
              </a:ext>
            </a:extLst>
          </p:cNvPr>
          <p:cNvSpPr/>
          <p:nvPr/>
        </p:nvSpPr>
        <p:spPr>
          <a:xfrm>
            <a:off x="8877299" y="4287196"/>
            <a:ext cx="2752725" cy="1412269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963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8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01B2E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</TotalTime>
  <Words>625</Words>
  <Application>Microsoft Office PowerPoint</Application>
  <PresentationFormat>Widescreen</PresentationFormat>
  <Paragraphs>126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Quicksand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Hải Sơn Nguyễn</dc:creator>
  <cp:keywords/>
  <dc:description/>
  <cp:lastModifiedBy>Nguyen Son Hai</cp:lastModifiedBy>
  <cp:revision>154</cp:revision>
  <dcterms:created xsi:type="dcterms:W3CDTF">2018-05-07T03:42:01Z</dcterms:created>
  <dcterms:modified xsi:type="dcterms:W3CDTF">2020-05-17T15:59:36Z</dcterms:modified>
  <cp:category/>
</cp:coreProperties>
</file>